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7" r:id="rId3"/>
    <p:sldId id="278" r:id="rId4"/>
    <p:sldId id="293" r:id="rId5"/>
    <p:sldId id="279" r:id="rId6"/>
    <p:sldId id="280" r:id="rId7"/>
    <p:sldId id="283" r:id="rId8"/>
    <p:sldId id="284" r:id="rId9"/>
    <p:sldId id="292" r:id="rId10"/>
    <p:sldId id="286" r:id="rId11"/>
    <p:sldId id="276" r:id="rId12"/>
    <p:sldId id="294" r:id="rId13"/>
    <p:sldId id="295" r:id="rId14"/>
    <p:sldId id="296" r:id="rId15"/>
    <p:sldId id="300" r:id="rId16"/>
    <p:sldId id="281" r:id="rId17"/>
    <p:sldId id="282" r:id="rId18"/>
    <p:sldId id="288" r:id="rId19"/>
    <p:sldId id="289" r:id="rId20"/>
    <p:sldId id="290" r:id="rId21"/>
    <p:sldId id="298" r:id="rId22"/>
    <p:sldId id="291" r:id="rId23"/>
    <p:sldId id="29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9B50"/>
    <a:srgbClr val="DAD0A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361" autoAdjust="0"/>
    <p:restoredTop sz="90929"/>
  </p:normalViewPr>
  <p:slideViewPr>
    <p:cSldViewPr>
      <p:cViewPr varScale="1">
        <p:scale>
          <a:sx n="124" d="100"/>
          <a:sy n="124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B44DF78-56E5-0743-9B9C-44C6B09B3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954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8497214-1A49-F24D-B02F-518D07C39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0589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0937BA-4324-A747-B373-B85C0B5E735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3B00-9DAE-9844-9D56-02DC4A19EED5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E1EF78-FC42-2141-B149-6EB95C655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33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ADF8-B57D-9F49-A85A-0D693BA18AFC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359EA-1437-DB49-8C1A-4A8CD2D78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25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A341-5FDF-8F43-BAA5-6AB79541206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8C79C-A77F-AE4C-8024-C73ED0E84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69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6D7AE-9DD0-0047-8710-40FE432F7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16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4CB9-D1E3-CA42-87F4-92A93ADD919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7ED35-23A0-A04D-B5C4-8807E6FB0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83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B574-D59E-4945-A634-BAC200283222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7814E-EA0A-6749-8001-4802502E2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3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4932-06C0-B24F-A73D-6AB021F7C123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DBA02-8D7B-5441-9CD8-1E8A5F0C7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37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89A6-827D-AC48-806A-65E28227B6E0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B12B3-95D6-8541-9B55-B335113B8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76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AAA0-067B-5043-BC05-175F80705008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8C7D4-5BD6-304E-9EF4-044D5F1A4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384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DB49-EC33-EB4A-A09E-723B72E6FA5E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3F7A4-DDA9-5A45-876B-B1BCA029D0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68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9372-086E-EC49-9D3A-86C0008683F4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8EFBB-7A3B-D843-9744-9DD8E0B42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21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BBC32B-BD49-FE49-87F7-C2AFB81F02A0}" type="datetime9">
              <a:rPr lang="en-US" smtClean="0"/>
              <a:pPr>
                <a:defRPr/>
              </a:pPr>
              <a:t>10/20/11 8:54 PM</a:t>
            </a:fld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Georgia" charset="0"/>
              </a:defRPr>
            </a:lvl1pPr>
          </a:lstStyle>
          <a:p>
            <a:fld id="{2ACE1CCD-5CC5-0946-B42B-CEF958FC45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 baseline="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.ilstu.edu/pte/methods.html" TargetMode="Externa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.ilstu.edu/pte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.ilstu.edu/pte/publications/index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lios.augustana.edu/isaapt/teach/brochure3.pdf" TargetMode="External"/><Relationship Id="rId4" Type="http://schemas.openxmlformats.org/officeDocument/2006/relationships/hyperlink" Target="http://illinois-science-teaching.info/" TargetMode="External"/><Relationship Id="rId5" Type="http://schemas.openxmlformats.org/officeDocument/2006/relationships/hyperlink" Target="http://www.phy.ilstu.edu/jpteo/" TargetMode="External"/><Relationship Id="rId6" Type="http://schemas.openxmlformats.org/officeDocument/2006/relationships/hyperlink" Target="http://www.phy.ilstu.edu/pte/publications/knowledge_standards.pdf" TargetMode="Externa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lios.augustana.edu/isaapt/teach/booklet4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00"/>
                </a:solidFill>
                <a:ea typeface="Calibri"/>
                <a:cs typeface="Calibri"/>
              </a:rPr>
              <a:t>Physics teacher education:</a:t>
            </a:r>
            <a:br>
              <a:rPr lang="en-US" sz="3600" b="1" dirty="0" smtClean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US" sz="3600" b="1" dirty="0" smtClean="0">
                <a:solidFill>
                  <a:srgbClr val="000000"/>
                </a:solidFill>
                <a:ea typeface="Calibri"/>
                <a:cs typeface="Calibri"/>
              </a:rPr>
              <a:t>An international conversation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/>
          <a:p>
            <a:r>
              <a:rPr lang="en-US" sz="2400" dirty="0" smtClean="0"/>
              <a:t>Dr. Carl J. Wenning</a:t>
            </a:r>
          </a:p>
          <a:p>
            <a:r>
              <a:rPr lang="en-US" sz="2400" dirty="0" smtClean="0"/>
              <a:t>Physics Department</a:t>
            </a:r>
          </a:p>
          <a:p>
            <a:r>
              <a:rPr lang="en-US" sz="2400" dirty="0" smtClean="0"/>
              <a:t>Illinois State University</a:t>
            </a:r>
          </a:p>
          <a:p>
            <a:r>
              <a:rPr lang="en-US" sz="2400" dirty="0" smtClean="0"/>
              <a:t>Normal, IL  U.S.A.</a:t>
            </a:r>
            <a:endParaRPr lang="en-US" sz="24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Inquiry-Oriented Instruction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ClrTx/>
              <a:defRPr/>
            </a:pPr>
            <a:r>
              <a:rPr lang="en-US" dirty="0" smtClean="0"/>
              <a:t>Experiences with Inquiry (PHY 110, 111, 112)</a:t>
            </a:r>
          </a:p>
          <a:p>
            <a:pPr algn="l" eaLnBrk="1" hangingPunct="1">
              <a:buClrTx/>
              <a:defRPr/>
            </a:pPr>
            <a:r>
              <a:rPr lang="en-US" dirty="0" smtClean="0"/>
              <a:t>Introducing </a:t>
            </a:r>
            <a:r>
              <a:rPr lang="en-US" dirty="0"/>
              <a:t>Inquiry (PHY 209, 302)</a:t>
            </a:r>
          </a:p>
          <a:p>
            <a:pPr algn="l" eaLnBrk="1" hangingPunct="1">
              <a:buClrTx/>
              <a:defRPr/>
            </a:pPr>
            <a:r>
              <a:rPr lang="en-US" dirty="0"/>
              <a:t>Modeling Inquiry (PHY 302, 310)</a:t>
            </a:r>
          </a:p>
          <a:p>
            <a:pPr algn="l" eaLnBrk="1" hangingPunct="1">
              <a:buClrTx/>
              <a:defRPr/>
            </a:pPr>
            <a:r>
              <a:rPr lang="en-US" dirty="0"/>
              <a:t>Promoting Inquiry (PHY 310, 311)</a:t>
            </a:r>
          </a:p>
          <a:p>
            <a:pPr algn="l" eaLnBrk="1" hangingPunct="1">
              <a:buClrTx/>
              <a:defRPr/>
            </a:pPr>
            <a:r>
              <a:rPr lang="en-US" dirty="0"/>
              <a:t>Developing Inquiry (PHY 302, 311)</a:t>
            </a:r>
          </a:p>
          <a:p>
            <a:pPr algn="l" eaLnBrk="1" hangingPunct="1">
              <a:buClrTx/>
              <a:defRPr/>
            </a:pPr>
            <a:r>
              <a:rPr lang="en-US" dirty="0"/>
              <a:t>Practicing Inquiry (PHY 311, 312)</a:t>
            </a:r>
          </a:p>
          <a:p>
            <a:pPr algn="l" eaLnBrk="1" hangingPunct="1">
              <a:buClrTx/>
              <a:defRPr/>
            </a:pPr>
            <a:r>
              <a:rPr lang="en-US" dirty="0"/>
              <a:t>Deploying Inquiry (STT </a:t>
            </a:r>
            <a:r>
              <a:rPr lang="en-US" dirty="0" smtClean="0"/>
              <a:t>399.72)</a:t>
            </a:r>
            <a:endParaRPr lang="en-US" dirty="0"/>
          </a:p>
          <a:p>
            <a:pPr algn="l" eaLnBrk="1" hangingPunct="1">
              <a:buClrTx/>
              <a:defRPr/>
            </a:pPr>
            <a:r>
              <a:rPr lang="en-US" dirty="0"/>
              <a:t>Supporting Inquiry (</a:t>
            </a:r>
            <a:r>
              <a:rPr lang="en-US" dirty="0" smtClean="0"/>
              <a:t>in-service mentoring)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31851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sz="3000" b="1" dirty="0" smtClean="0"/>
              <a:t>Levels of Inquiry Method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i="1" dirty="0" smtClean="0">
              <a:latin typeface="Georgia" charset="0"/>
            </a:endParaRPr>
          </a:p>
          <a:p>
            <a:pPr marL="0" indent="0">
              <a:buNone/>
            </a:pPr>
            <a:endParaRPr lang="en-US" sz="2800" i="1" dirty="0" smtClean="0">
              <a:latin typeface="Georgia" charset="0"/>
            </a:endParaRPr>
          </a:p>
          <a:p>
            <a:pPr marL="0" indent="0" algn="l">
              <a:buNone/>
            </a:pPr>
            <a:r>
              <a:rPr lang="en-US" sz="2800" dirty="0" smtClean="0"/>
              <a:t>of Science Teaching will help teachers to systematically teach the knowledge, scientific and intellectual process skills, and dispositions characteristic of someone who is multi</a:t>
            </a:r>
            <a:r>
              <a:rPr lang="en-US" sz="2800" smtClean="0"/>
              <a:t>-dimensionally </a:t>
            </a:r>
            <a:r>
              <a:rPr lang="en-US" sz="2800" dirty="0" smtClean="0"/>
              <a:t>science literate.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772400" cy="482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003105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Modeling Method of Instruction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</a:pPr>
            <a:r>
              <a:rPr lang="en-US" dirty="0" smtClean="0"/>
              <a:t>Uses resources of Arizona State University: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Curriculum guides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Instructional materials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Whiteboarding with dialogues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Multiple representations</a:t>
            </a:r>
          </a:p>
          <a:p>
            <a:pPr algn="l">
              <a:buClrTx/>
            </a:pPr>
            <a:r>
              <a:rPr lang="en-US" dirty="0" smtClean="0">
                <a:solidFill>
                  <a:srgbClr val="000000"/>
                </a:solidFill>
              </a:rPr>
              <a:t>Not promoted as the ideal form of inquiry-oriented teaching due to its failure to include real-world applications</a:t>
            </a:r>
            <a:r>
              <a:rPr lang="en-US" dirty="0" smtClean="0"/>
              <a:t>, social issues, nature of science, history of science, and so on.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whiteboarding.png"/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38800" y="1928200"/>
            <a:ext cx="2959100" cy="208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33208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Real-world 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</a:pPr>
            <a:r>
              <a:rPr lang="en-US" dirty="0" smtClean="0">
                <a:solidFill>
                  <a:srgbClr val="000000"/>
                </a:solidFill>
              </a:rPr>
              <a:t>Problem-based learning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Low level nuclear waste dumps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Nuclear power plant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Wind farm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Energy futures</a:t>
            </a:r>
          </a:p>
          <a:p>
            <a:pPr algn="l">
              <a:buClrTx/>
            </a:pPr>
            <a:r>
              <a:rPr lang="en-US" dirty="0" smtClean="0">
                <a:solidFill>
                  <a:srgbClr val="000000"/>
                </a:solidFill>
              </a:rPr>
              <a:t>Project-based learning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Trebuchet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Rube Goldberg machine</a:t>
            </a:r>
          </a:p>
          <a:p>
            <a:pPr lvl="1">
              <a:buClrTx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wind fa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53000" y="3657600"/>
            <a:ext cx="2523509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ucl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91199" y="1600200"/>
            <a:ext cx="290997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034268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Nature of Science</a:t>
            </a:r>
            <a:endParaRPr lang="en-US" b="1" dirty="0"/>
          </a:p>
        </p:txBody>
      </p:sp>
      <p:pic>
        <p:nvPicPr>
          <p:cNvPr id="6" name="Content Placeholder 5" descr="NO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6348" t="-550" r="-35814" b="-19"/>
          <a:stretch/>
        </p:blipFill>
        <p:spPr>
          <a:xfrm>
            <a:off x="386862" y="1295400"/>
            <a:ext cx="8370276" cy="4267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14385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Teacher Candidate Assessments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Font typeface="Arial"/>
              <a:buChar char="•"/>
            </a:pPr>
            <a:r>
              <a:rPr lang="en-US" dirty="0" smtClean="0"/>
              <a:t>Assessments are:</a:t>
            </a:r>
          </a:p>
          <a:p>
            <a:pPr lvl="1">
              <a:buClrTx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authentic</a:t>
            </a:r>
            <a:endParaRPr lang="en-US" dirty="0" smtClean="0"/>
          </a:p>
          <a:p>
            <a:pPr lvl="1">
              <a:buClrTx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continuous</a:t>
            </a:r>
          </a:p>
          <a:p>
            <a:pPr lvl="1">
              <a:buClrTx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varied</a:t>
            </a:r>
          </a:p>
          <a:p>
            <a:pPr lvl="1">
              <a:buClrTx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multiple</a:t>
            </a:r>
          </a:p>
          <a:p>
            <a:pPr lvl="1">
              <a:buClrTx/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aligned with standards, objectives, and activities</a:t>
            </a:r>
          </a:p>
          <a:p>
            <a:pPr algn="l">
              <a:buClrTx/>
              <a:buFont typeface="Arial"/>
              <a:buChar char="•"/>
            </a:pPr>
            <a:r>
              <a:rPr lang="en-US" dirty="0" smtClean="0"/>
              <a:t>Course syllabi show these alignments</a:t>
            </a:r>
          </a:p>
          <a:p>
            <a:pPr marL="0" indent="0">
              <a:buClrTx/>
              <a:buNone/>
            </a:pPr>
            <a:r>
              <a:rPr lang="en-US" dirty="0">
                <a:hlinkClick r:id="rId2"/>
              </a:rPr>
              <a:t>http://www.phy.ilstu.edu/pte/</a:t>
            </a:r>
            <a:r>
              <a:rPr lang="en-US" dirty="0" smtClean="0">
                <a:hlinkClick r:id="rId2"/>
              </a:rPr>
              <a:t>methods.html</a:t>
            </a:r>
            <a:r>
              <a:rPr lang="en-US" dirty="0" smtClean="0"/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tud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24200" y="2209800"/>
            <a:ext cx="5408886" cy="151309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4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PTE Majors by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12" descr="number_maj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35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87551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PTE Graduates by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11" descr="number_gr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981200" y="1447800"/>
            <a:ext cx="5133975" cy="41148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70614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ISU Change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ClrTx/>
              <a:buFont typeface="+mj-lt"/>
              <a:buAutoNum type="arabicPeriod"/>
              <a:defRPr/>
            </a:pPr>
            <a:r>
              <a:rPr lang="en-US" i="1" dirty="0"/>
              <a:t>an academic leader is needed who is personally committed to improving the teacher preparation process. </a:t>
            </a:r>
            <a:endParaRPr lang="en-US" dirty="0"/>
          </a:p>
          <a:p>
            <a:pPr marL="514350" indent="-514350" algn="l">
              <a:buClrTx/>
              <a:buFont typeface="+mj-lt"/>
              <a:buAutoNum type="arabicPeriod"/>
              <a:defRPr/>
            </a:pPr>
            <a:endParaRPr lang="en-US" i="1" dirty="0" smtClean="0"/>
          </a:p>
          <a:p>
            <a:pPr marL="514350" indent="-514350" algn="l">
              <a:buClrTx/>
              <a:buFont typeface="+mj-lt"/>
              <a:buAutoNum type="arabicPeriod"/>
              <a:defRPr/>
            </a:pPr>
            <a:r>
              <a:rPr lang="en-US" i="1" dirty="0" smtClean="0"/>
              <a:t>an </a:t>
            </a:r>
            <a:r>
              <a:rPr lang="en-US" i="1" dirty="0"/>
              <a:t>academic leader is needed who deeply understands the teacher preparation process.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656186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Principle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ClrTx/>
              <a:buFont typeface="+mj-lt"/>
              <a:buAutoNum type="arabicPeriod" startAt="3"/>
              <a:defRPr/>
            </a:pPr>
            <a:r>
              <a:rPr lang="en-US" i="1" dirty="0"/>
              <a:t>an academic leader is needed with adequate “release time” for the process of properly educating teacher candidates, for incorporating external standards, and for participating in and providing professional development activities.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55974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Physics Teacher Education at ISU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</a:pPr>
            <a:r>
              <a:rPr lang="en-US" dirty="0" smtClean="0"/>
              <a:t>One of four sequences within the department: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Physics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Engineering physics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Computational physics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Physics teacher education</a:t>
            </a:r>
          </a:p>
          <a:p>
            <a:pPr algn="l">
              <a:buClrTx/>
            </a:pPr>
            <a:r>
              <a:rPr lang="en-US" dirty="0" smtClean="0">
                <a:solidFill>
                  <a:srgbClr val="000000"/>
                </a:solidFill>
              </a:rPr>
              <a:t>Key personnel: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Kenneth </a:t>
            </a:r>
            <a:r>
              <a:rPr lang="en-US" dirty="0" err="1" smtClean="0">
                <a:solidFill>
                  <a:srgbClr val="000000"/>
                </a:solidFill>
              </a:rPr>
              <a:t>Wester</a:t>
            </a:r>
            <a:r>
              <a:rPr lang="en-US" dirty="0" smtClean="0">
                <a:solidFill>
                  <a:srgbClr val="000000"/>
                </a:solidFill>
              </a:rPr>
              <a:t>, Director (2008-present)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Carl J. Wenning, Director (1994-2008)</a:t>
            </a:r>
          </a:p>
          <a:p>
            <a:pPr algn="l">
              <a:buClrTx/>
            </a:pPr>
            <a:r>
              <a:rPr lang="en-US" dirty="0" smtClean="0">
                <a:solidFill>
                  <a:srgbClr val="000000"/>
                </a:solidFill>
              </a:rPr>
              <a:t>National (NCATE) and state accreditation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ClrTx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Tx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states_img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05400" y="2057400"/>
            <a:ext cx="3352800" cy="23050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62417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Principles 4-5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ClrTx/>
              <a:buFont typeface="+mj-lt"/>
              <a:buAutoNum type="arabicPeriod" startAt="4"/>
              <a:defRPr/>
            </a:pPr>
            <a:r>
              <a:rPr lang="en-US" i="1" dirty="0"/>
              <a:t>an academic leader is needed who is dedicated to and capable of quality teaching and effectively models it. </a:t>
            </a:r>
            <a:endParaRPr lang="en-US" i="1" dirty="0" smtClean="0"/>
          </a:p>
          <a:p>
            <a:pPr marL="514350" indent="-514350" algn="l">
              <a:buClrTx/>
              <a:buFont typeface="+mj-lt"/>
              <a:buAutoNum type="arabicPeriod" startAt="4"/>
              <a:defRPr/>
            </a:pPr>
            <a:endParaRPr lang="en-US" dirty="0"/>
          </a:p>
          <a:p>
            <a:pPr marL="514350" indent="-514350" algn="l">
              <a:buClrTx/>
              <a:buFont typeface="+mj-lt"/>
              <a:buAutoNum type="arabicPeriod" startAt="4"/>
              <a:defRPr/>
            </a:pPr>
            <a:r>
              <a:rPr lang="en-US" i="1" dirty="0"/>
              <a:t>a departmental faculty is needed that understands the procedures and worth of the physics teacher education, and supports the efforts of the physics teacher education academic leader.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47041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Extensive Online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</a:pPr>
            <a:r>
              <a:rPr lang="en-US" dirty="0" smtClean="0"/>
              <a:t>There is a massive repository available: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All course syllabi (undergraduate and graduate)</a:t>
            </a:r>
          </a:p>
          <a:p>
            <a:pPr lvl="2">
              <a:buClrTx/>
            </a:pPr>
            <a:r>
              <a:rPr lang="en-US" dirty="0">
                <a:solidFill>
                  <a:srgbClr val="000000"/>
                </a:solidFill>
              </a:rPr>
              <a:t>Special projects</a:t>
            </a:r>
          </a:p>
          <a:p>
            <a:pPr lvl="2">
              <a:buClrTx/>
            </a:pPr>
            <a:r>
              <a:rPr lang="en-US" dirty="0" smtClean="0">
                <a:solidFill>
                  <a:srgbClr val="000000"/>
                </a:solidFill>
              </a:rPr>
              <a:t>Scoring rubrics</a:t>
            </a:r>
          </a:p>
          <a:p>
            <a:pPr lvl="2">
              <a:buClrTx/>
            </a:pPr>
            <a:r>
              <a:rPr lang="en-US" dirty="0" smtClean="0">
                <a:solidFill>
                  <a:srgbClr val="000000"/>
                </a:solidFill>
              </a:rPr>
              <a:t>Assessments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Teacher candidate knowledge base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Goals and philosophy of teacher preparation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Conceptual framework</a:t>
            </a:r>
          </a:p>
          <a:p>
            <a:pPr marL="0" indent="0">
              <a:buClrTx/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dirty="0" err="1" smtClean="0">
                <a:solidFill>
                  <a:srgbClr val="000000"/>
                </a:solidFill>
                <a:hlinkClick r:id="rId2"/>
              </a:rPr>
              <a:t>www.phy.ilstu.edu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hlinkClick r:id="rId2"/>
              </a:rPr>
              <a:t>pte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/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Tx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408432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Font typeface="Arial"/>
              <a:buChar char="•"/>
              <a:defRPr/>
            </a:pPr>
            <a:r>
              <a:rPr lang="en-US" dirty="0"/>
              <a:t>Recent publications </a:t>
            </a:r>
            <a:r>
              <a:rPr lang="en-US" dirty="0">
                <a:hlinkClick r:id="rId2"/>
              </a:rPr>
              <a:t>web page</a:t>
            </a:r>
            <a:endParaRPr lang="en-US" dirty="0"/>
          </a:p>
          <a:p>
            <a:pPr algn="l"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See especially:</a:t>
            </a:r>
          </a:p>
          <a:p>
            <a:pPr lvl="1"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Change principles for physics teacher education programs</a:t>
            </a:r>
          </a:p>
          <a:p>
            <a:pPr lvl="1"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Development of the physics teacher education program at Illinois State </a:t>
            </a:r>
            <a:r>
              <a:rPr lang="en-US" dirty="0" smtClean="0">
                <a:solidFill>
                  <a:srgbClr val="000000"/>
                </a:solidFill>
              </a:rPr>
              <a:t>University</a:t>
            </a:r>
          </a:p>
          <a:p>
            <a:pPr lvl="1"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 physics teacher candidate knowledge </a:t>
            </a:r>
            <a:r>
              <a:rPr lang="en-US" dirty="0" smtClean="0">
                <a:solidFill>
                  <a:srgbClr val="000000"/>
                </a:solidFill>
              </a:rPr>
              <a:t>base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03232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International Conversation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</a:pPr>
            <a:r>
              <a:rPr lang="en-US" dirty="0" smtClean="0"/>
              <a:t>A program’s description consists of more than a list of courses and a plan of study…</a:t>
            </a:r>
          </a:p>
          <a:p>
            <a:pPr algn="l">
              <a:buClrTx/>
            </a:pPr>
            <a:r>
              <a:rPr lang="en-US" dirty="0" smtClean="0"/>
              <a:t>Before I can make recommendations, I need to know more about your program.</a:t>
            </a:r>
          </a:p>
          <a:p>
            <a:pPr algn="l">
              <a:buClrTx/>
            </a:pPr>
            <a:r>
              <a:rPr lang="en-US" dirty="0" smtClean="0"/>
              <a:t>Please tell me about your program, and feel free to ask questions about mine.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4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PTE Plan </a:t>
            </a:r>
            <a:r>
              <a:rPr lang="en-US" b="1" dirty="0"/>
              <a:t>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/>
              <a:t>Broad field science preparation model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/>
              <a:t>Science teachers </a:t>
            </a:r>
            <a:r>
              <a:rPr lang="en-US" dirty="0" smtClean="0"/>
              <a:t>- </a:t>
            </a:r>
            <a:r>
              <a:rPr lang="en-US" dirty="0"/>
              <a:t>Physics designation 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/>
              <a:t>Physics teacher education major: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25 </a:t>
            </a:r>
            <a:r>
              <a:rPr lang="en-US" dirty="0" err="1">
                <a:solidFill>
                  <a:schemeClr val="tx1"/>
                </a:solidFill>
              </a:rPr>
              <a:t>sem</a:t>
            </a:r>
            <a:r>
              <a:rPr lang="en-US" dirty="0">
                <a:solidFill>
                  <a:schemeClr val="tx1"/>
                </a:solidFill>
              </a:rPr>
              <a:t> hrs of physics content courses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12 </a:t>
            </a:r>
            <a:r>
              <a:rPr lang="en-US" dirty="0" err="1">
                <a:solidFill>
                  <a:schemeClr val="tx1"/>
                </a:solidFill>
              </a:rPr>
              <a:t>sem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hrs </a:t>
            </a:r>
            <a:r>
              <a:rPr lang="en-US" dirty="0">
                <a:solidFill>
                  <a:schemeClr val="tx1"/>
                </a:solidFill>
              </a:rPr>
              <a:t>of physics teaching methods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18 </a:t>
            </a:r>
            <a:r>
              <a:rPr lang="en-US" dirty="0" err="1">
                <a:solidFill>
                  <a:schemeClr val="tx1"/>
                </a:solidFill>
              </a:rPr>
              <a:t>sem</a:t>
            </a:r>
            <a:r>
              <a:rPr lang="en-US" dirty="0">
                <a:solidFill>
                  <a:schemeClr val="tx1"/>
                </a:solidFill>
              </a:rPr>
              <a:t> hrs of </a:t>
            </a:r>
            <a:r>
              <a:rPr lang="en-US" dirty="0" err="1">
                <a:solidFill>
                  <a:schemeClr val="tx1"/>
                </a:solidFill>
              </a:rPr>
              <a:t>astro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chem</a:t>
            </a:r>
            <a:r>
              <a:rPr lang="en-US" dirty="0">
                <a:solidFill>
                  <a:schemeClr val="tx1"/>
                </a:solidFill>
              </a:rPr>
              <a:t>, geo, and bio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15 </a:t>
            </a:r>
            <a:r>
              <a:rPr lang="en-US" dirty="0" err="1">
                <a:solidFill>
                  <a:schemeClr val="tx1"/>
                </a:solidFill>
              </a:rPr>
              <a:t>sem</a:t>
            </a:r>
            <a:r>
              <a:rPr lang="en-US" dirty="0">
                <a:solidFill>
                  <a:schemeClr val="tx1"/>
                </a:solidFill>
              </a:rPr>
              <a:t> hrs of </a:t>
            </a:r>
            <a:r>
              <a:rPr lang="en-US" dirty="0" smtClean="0">
                <a:solidFill>
                  <a:schemeClr val="tx1"/>
                </a:solidFill>
              </a:rPr>
              <a:t>professional education courses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3 mathematics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14 </a:t>
            </a:r>
            <a:r>
              <a:rPr lang="en-US" dirty="0" smtClean="0">
                <a:solidFill>
                  <a:schemeClr val="tx1"/>
                </a:solidFill>
              </a:rPr>
              <a:t>general education courses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50 days of student teaching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100 hours of clinical experiences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stud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0" y="1600200"/>
            <a:ext cx="1663936" cy="251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87833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Science</a:t>
            </a:r>
            <a:r>
              <a:rPr lang="en-US" b="1" dirty="0"/>
              <a:t> </a:t>
            </a:r>
            <a:r>
              <a:rPr lang="en-US" b="1" dirty="0" smtClean="0"/>
              <a:t>Content Courses &amp; Math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>
              <a:buClrTx/>
              <a:buFont typeface="Arial"/>
              <a:buChar char="•"/>
            </a:pPr>
            <a:r>
              <a:rPr lang="en-US" sz="2400" dirty="0" smtClean="0"/>
              <a:t>107 - </a:t>
            </a:r>
            <a:r>
              <a:rPr lang="en-US" sz="2400" i="1" dirty="0" smtClean="0"/>
              <a:t>Frontiers in Physics</a:t>
            </a:r>
          </a:p>
          <a:p>
            <a:pPr algn="l">
              <a:buClrTx/>
              <a:buFont typeface="Arial"/>
              <a:buChar char="•"/>
            </a:pPr>
            <a:r>
              <a:rPr lang="en-US" sz="2400" dirty="0" smtClean="0"/>
              <a:t>110-112 – </a:t>
            </a:r>
            <a:r>
              <a:rPr lang="en-US" sz="2400" i="1" dirty="0" smtClean="0"/>
              <a:t>Physics for Science and Engineering I-III</a:t>
            </a:r>
          </a:p>
          <a:p>
            <a:pPr algn="l">
              <a:buClrTx/>
              <a:buFont typeface="Arial"/>
              <a:buChar char="•"/>
            </a:pPr>
            <a:r>
              <a:rPr lang="en-US" sz="2400" dirty="0" smtClean="0"/>
              <a:t>205 – </a:t>
            </a:r>
            <a:r>
              <a:rPr lang="en-US" sz="2400" i="1" dirty="0" smtClean="0"/>
              <a:t>Origin of the Universe</a:t>
            </a:r>
          </a:p>
          <a:p>
            <a:pPr algn="l">
              <a:buClrTx/>
              <a:buFont typeface="Arial"/>
              <a:buChar char="•"/>
            </a:pPr>
            <a:r>
              <a:rPr lang="en-US" sz="2400" dirty="0" smtClean="0"/>
              <a:t>217 – </a:t>
            </a:r>
            <a:r>
              <a:rPr lang="en-US" sz="2400" i="1" dirty="0" smtClean="0"/>
              <a:t>Mathematical Methods of Physics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buClrTx/>
            </a:pPr>
            <a:r>
              <a:rPr lang="en-US" sz="2400" dirty="0" smtClean="0"/>
              <a:t>220 – </a:t>
            </a:r>
            <a:r>
              <a:rPr lang="en-US" sz="2400" i="1" dirty="0" smtClean="0"/>
              <a:t>Mechanics I</a:t>
            </a:r>
          </a:p>
          <a:p>
            <a:pPr algn="l">
              <a:buClrTx/>
            </a:pPr>
            <a:r>
              <a:rPr lang="en-US" sz="2400" dirty="0" smtClean="0"/>
              <a:t>240 – </a:t>
            </a:r>
            <a:r>
              <a:rPr lang="en-US" sz="2400" i="1" dirty="0" smtClean="0"/>
              <a:t>Electricity &amp; Magnetism I</a:t>
            </a:r>
          </a:p>
          <a:p>
            <a:pPr algn="l">
              <a:buClrTx/>
            </a:pPr>
            <a:r>
              <a:rPr lang="en-US" sz="2400" dirty="0" smtClean="0"/>
              <a:t>270 – </a:t>
            </a:r>
            <a:r>
              <a:rPr lang="en-US" sz="2400" i="1" dirty="0" smtClean="0"/>
              <a:t>Adv. Lab I</a:t>
            </a:r>
          </a:p>
          <a:p>
            <a:pPr algn="l">
              <a:buClrTx/>
            </a:pPr>
            <a:r>
              <a:rPr lang="en-US" sz="2400" dirty="0" smtClean="0"/>
              <a:t>370 – </a:t>
            </a:r>
            <a:r>
              <a:rPr lang="en-US" sz="2400" i="1" dirty="0" smtClean="0"/>
              <a:t>Adv. Lab II</a:t>
            </a:r>
          </a:p>
          <a:p>
            <a:pPr algn="l">
              <a:buClrTx/>
            </a:pPr>
            <a:r>
              <a:rPr lang="en-US" sz="2400" i="1" dirty="0"/>
              <a:t>Physics Methods</a:t>
            </a:r>
          </a:p>
          <a:p>
            <a:pPr algn="l">
              <a:buClrTx/>
            </a:pPr>
            <a:r>
              <a:rPr lang="en-US" sz="2400" i="1" dirty="0" smtClean="0"/>
              <a:t>Biology, Chemistry, and Earth Science</a:t>
            </a:r>
          </a:p>
          <a:p>
            <a:pPr algn="l">
              <a:buClrTx/>
            </a:pPr>
            <a:r>
              <a:rPr lang="en-US" sz="2400" i="1" dirty="0"/>
              <a:t>Calculus I-III</a:t>
            </a:r>
          </a:p>
          <a:p>
            <a:pPr algn="l">
              <a:buClrTx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118171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Physics </a:t>
            </a:r>
            <a:r>
              <a:rPr lang="en-US" b="1" dirty="0" smtClean="0"/>
              <a:t>Teaching Methods </a:t>
            </a:r>
            <a:r>
              <a:rPr lang="en-US" b="1" dirty="0"/>
              <a:t>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ClrTx/>
              <a:defRPr/>
            </a:pPr>
            <a:r>
              <a:rPr lang="en-US" dirty="0"/>
              <a:t>PHY 209 - </a:t>
            </a:r>
            <a:r>
              <a:rPr lang="en-US" i="1" dirty="0"/>
              <a:t>Intro to Teaching </a:t>
            </a:r>
            <a:r>
              <a:rPr lang="en-US" i="1" dirty="0" smtClean="0"/>
              <a:t>High School </a:t>
            </a:r>
            <a:r>
              <a:rPr lang="en-US" i="1" dirty="0"/>
              <a:t>Physics</a:t>
            </a:r>
            <a:endParaRPr lang="en-US" dirty="0"/>
          </a:p>
          <a:p>
            <a:pPr algn="l" eaLnBrk="1" hangingPunct="1">
              <a:buClrTx/>
              <a:defRPr/>
            </a:pPr>
            <a:r>
              <a:rPr lang="en-US" dirty="0"/>
              <a:t>PHY 302 - </a:t>
            </a:r>
            <a:r>
              <a:rPr lang="en-US" i="1" dirty="0"/>
              <a:t>Computer </a:t>
            </a:r>
            <a:r>
              <a:rPr lang="en-US" i="1" dirty="0" smtClean="0"/>
              <a:t>Applications in HS Physics</a:t>
            </a:r>
            <a:endParaRPr lang="en-US" dirty="0"/>
          </a:p>
          <a:p>
            <a:pPr algn="l" eaLnBrk="1" hangingPunct="1">
              <a:buClrTx/>
              <a:defRPr/>
            </a:pPr>
            <a:r>
              <a:rPr lang="en-US" dirty="0"/>
              <a:t>PHY 310 - </a:t>
            </a:r>
            <a:r>
              <a:rPr lang="en-US" i="1" dirty="0"/>
              <a:t>Readings for Teaching </a:t>
            </a:r>
            <a:r>
              <a:rPr lang="en-US" i="1" dirty="0" smtClean="0"/>
              <a:t>High School</a:t>
            </a:r>
            <a:endParaRPr lang="en-US" dirty="0"/>
          </a:p>
          <a:p>
            <a:pPr algn="l" eaLnBrk="1" hangingPunct="1">
              <a:buClrTx/>
              <a:defRPr/>
            </a:pPr>
            <a:r>
              <a:rPr lang="en-US" dirty="0"/>
              <a:t>PHY 311 - </a:t>
            </a:r>
            <a:r>
              <a:rPr lang="en-US" i="1" dirty="0"/>
              <a:t>Teaching </a:t>
            </a:r>
            <a:r>
              <a:rPr lang="en-US" i="1" dirty="0" smtClean="0"/>
              <a:t>High School </a:t>
            </a:r>
            <a:r>
              <a:rPr lang="en-US" i="1" dirty="0"/>
              <a:t>Physics</a:t>
            </a:r>
            <a:endParaRPr lang="en-US" dirty="0"/>
          </a:p>
          <a:p>
            <a:pPr algn="l" eaLnBrk="1" hangingPunct="1">
              <a:buClrTx/>
              <a:defRPr/>
            </a:pPr>
            <a:r>
              <a:rPr lang="en-US" dirty="0"/>
              <a:t>PHY 312 -</a:t>
            </a:r>
            <a:r>
              <a:rPr lang="en-US" dirty="0" smtClean="0"/>
              <a:t> </a:t>
            </a:r>
            <a:r>
              <a:rPr lang="en-US" i="1" dirty="0" smtClean="0"/>
              <a:t>Teaching Physics by Inquiry</a:t>
            </a:r>
            <a:endParaRPr lang="en-US" dirty="0"/>
          </a:p>
          <a:p>
            <a:pPr algn="l" eaLnBrk="1" hangingPunct="1">
              <a:buClrTx/>
              <a:defRPr/>
            </a:pPr>
            <a:r>
              <a:rPr lang="en-US" dirty="0"/>
              <a:t>PHY 353 - </a:t>
            </a:r>
            <a:r>
              <a:rPr lang="en-US" i="1" dirty="0"/>
              <a:t>Student Teaching </a:t>
            </a:r>
            <a:r>
              <a:rPr lang="en-US" i="1" dirty="0" smtClean="0"/>
              <a:t>Seminar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masthea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57400" y="4495800"/>
            <a:ext cx="4953000" cy="145359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34677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Notable </a:t>
            </a:r>
            <a:r>
              <a:rPr lang="en-US" b="1" dirty="0" smtClean="0"/>
              <a:t>Aspects of PTE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/>
              <a:t>Urban Studies Field Trip (209)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/>
              <a:t>Service Learning Project (209)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/>
              <a:t>Capstone Research Project (302) </a:t>
            </a:r>
            <a:endParaRPr lang="en-US" sz="2800" dirty="0" smtClean="0"/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 smtClean="0"/>
              <a:t>Whiteboarding and Socratic Dialogues (310)</a:t>
            </a:r>
            <a:endParaRPr lang="en-US" sz="2800" dirty="0"/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 smtClean="0"/>
              <a:t>Japanese Lesson </a:t>
            </a:r>
            <a:r>
              <a:rPr lang="en-US" sz="2800" dirty="0"/>
              <a:t>Study Project (311</a:t>
            </a:r>
            <a:r>
              <a:rPr lang="en-US" sz="2800" dirty="0" smtClean="0"/>
              <a:t>)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 smtClean="0"/>
              <a:t>Theory into Practice Project (311)</a:t>
            </a:r>
            <a:endParaRPr lang="en-US" sz="2800" dirty="0"/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 smtClean="0"/>
              <a:t>Nature of Science </a:t>
            </a:r>
            <a:r>
              <a:rPr lang="en-US" sz="2800" dirty="0"/>
              <a:t>Case Studies (311, 312)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/>
              <a:t>Social Context Project (353)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sz="2800" dirty="0"/>
              <a:t>STT Effectiveness Reporting System (353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573990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Retention in </a:t>
            </a:r>
            <a:r>
              <a:rPr lang="en-US" b="1" dirty="0" smtClean="0"/>
              <a:t>Teaching Field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/>
              <a:t>75 </a:t>
            </a:r>
            <a:r>
              <a:rPr lang="en-US" dirty="0"/>
              <a:t>PTE graduates since 1995</a:t>
            </a:r>
          </a:p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&gt;88% </a:t>
            </a:r>
            <a:r>
              <a:rPr lang="en-US" dirty="0">
                <a:solidFill>
                  <a:srgbClr val="000000"/>
                </a:solidFill>
              </a:rPr>
              <a:t>are still in the teaching </a:t>
            </a:r>
            <a:r>
              <a:rPr lang="en-US" dirty="0" smtClean="0">
                <a:solidFill>
                  <a:srgbClr val="000000"/>
                </a:solidFill>
              </a:rPr>
              <a:t>field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65 </a:t>
            </a:r>
            <a:r>
              <a:rPr lang="en-US" dirty="0">
                <a:solidFill>
                  <a:srgbClr val="000000"/>
                </a:solidFill>
              </a:rPr>
              <a:t>+/- 1 are teaching physics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1 </a:t>
            </a:r>
            <a:r>
              <a:rPr lang="en-US" dirty="0">
                <a:solidFill>
                  <a:srgbClr val="000000"/>
                </a:solidFill>
              </a:rPr>
              <a:t>is a high school principal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1 in a university teaching profession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5 </a:t>
            </a:r>
            <a:r>
              <a:rPr lang="en-US" dirty="0">
                <a:solidFill>
                  <a:srgbClr val="000000"/>
                </a:solidFill>
              </a:rPr>
              <a:t>not in a teaching </a:t>
            </a:r>
            <a:r>
              <a:rPr lang="en-US" dirty="0" smtClean="0">
                <a:solidFill>
                  <a:srgbClr val="000000"/>
                </a:solidFill>
              </a:rPr>
              <a:t>profession</a:t>
            </a: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2 unknown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teachers.pn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3737" y="3048000"/>
            <a:ext cx="3733432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8380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Ongoing Initiatives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i="1" dirty="0">
                <a:solidFill>
                  <a:srgbClr val="000000"/>
                </a:solidFill>
              </a:rPr>
              <a:t>Illinois Pipeline Project: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Teacher booklet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hlinkClick r:id="rId3"/>
              </a:rPr>
              <a:t>Student brochure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Illinois Science Teaching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web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page</a:t>
            </a:r>
            <a:endParaRPr lang="en-US" i="1" dirty="0" smtClean="0">
              <a:solidFill>
                <a:srgbClr val="000000"/>
              </a:solidFill>
              <a:hlinkClick r:id="rId5"/>
            </a:endParaRPr>
          </a:p>
          <a:p>
            <a:pPr algn="l" eaLnBrk="1" hangingPunct="1">
              <a:lnSpc>
                <a:spcPct val="90000"/>
              </a:lnSpc>
              <a:spcBef>
                <a:spcPts val="1224"/>
              </a:spcBef>
              <a:buClr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Professional development of in-service teachers</a:t>
            </a:r>
            <a:endParaRPr lang="en-US" i="1" dirty="0" smtClean="0">
              <a:solidFill>
                <a:srgbClr val="000000"/>
              </a:solidFill>
              <a:hlinkClick r:id="rId5"/>
            </a:endParaRPr>
          </a:p>
          <a:p>
            <a:pPr algn="l" eaLnBrk="1" hangingPunct="1">
              <a:lnSpc>
                <a:spcPct val="90000"/>
              </a:lnSpc>
              <a:spcBef>
                <a:spcPts val="1224"/>
              </a:spcBef>
              <a:buClrTx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hlinkClick r:id="rId5"/>
              </a:rPr>
              <a:t>Journal </a:t>
            </a:r>
            <a:r>
              <a:rPr lang="en-US" i="1" dirty="0">
                <a:solidFill>
                  <a:srgbClr val="000000"/>
                </a:solidFill>
                <a:hlinkClick r:id="rId5"/>
              </a:rPr>
              <a:t>of Physics Teacher Education </a:t>
            </a:r>
            <a:r>
              <a:rPr lang="en-US" i="1" dirty="0" smtClean="0">
                <a:solidFill>
                  <a:srgbClr val="000000"/>
                </a:solidFill>
                <a:hlinkClick r:id="rId5"/>
              </a:rPr>
              <a:t>Online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1224"/>
              </a:spcBef>
              <a:buClrTx/>
              <a:defRPr/>
            </a:pPr>
            <a:r>
              <a:rPr lang="en-US" dirty="0" smtClean="0">
                <a:solidFill>
                  <a:srgbClr val="000000"/>
                </a:solidFill>
                <a:hlinkClick r:id="rId6"/>
              </a:rPr>
              <a:t>Professional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Knowledge Standards for </a:t>
            </a:r>
            <a:r>
              <a:rPr lang="en-US" dirty="0" smtClean="0">
                <a:solidFill>
                  <a:srgbClr val="000000"/>
                </a:solidFill>
                <a:hlinkClick r:id="rId6"/>
              </a:rPr>
              <a:t>All Physics Teacher Educators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1224"/>
              </a:spcBef>
              <a:buClrTx/>
              <a:defRPr/>
            </a:pPr>
            <a:r>
              <a:rPr lang="en-US" dirty="0" smtClean="0">
                <a:solidFill>
                  <a:srgbClr val="000000"/>
                </a:solidFill>
              </a:rPr>
              <a:t>Articles that are the beginnings of a PTE textbook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head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24600" y="1524000"/>
            <a:ext cx="25146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54610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Primary PTE Emphases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</a:pPr>
            <a:r>
              <a:rPr lang="en-US" dirty="0" smtClean="0"/>
              <a:t>Knowledge Base (content and pedagogy)</a:t>
            </a:r>
            <a:endParaRPr lang="en-US" dirty="0"/>
          </a:p>
          <a:p>
            <a:pPr algn="l">
              <a:buClrTx/>
            </a:pPr>
            <a:r>
              <a:rPr lang="en-US" dirty="0" smtClean="0">
                <a:solidFill>
                  <a:srgbClr val="000000"/>
                </a:solidFill>
              </a:rPr>
              <a:t>Inquiry-oriented </a:t>
            </a:r>
            <a:r>
              <a:rPr lang="en-US" dirty="0" smtClean="0"/>
              <a:t>Instruction</a:t>
            </a:r>
          </a:p>
          <a:p>
            <a:pPr algn="l">
              <a:buClrTx/>
            </a:pPr>
            <a:r>
              <a:rPr lang="en-US" dirty="0" smtClean="0"/>
              <a:t>Levels of Inquiry Model of Science Teaching</a:t>
            </a:r>
          </a:p>
          <a:p>
            <a:pPr algn="l">
              <a:buClrTx/>
            </a:pPr>
            <a:r>
              <a:rPr lang="en-US" dirty="0" smtClean="0"/>
              <a:t>Modeling Method of Instruction</a:t>
            </a:r>
          </a:p>
          <a:p>
            <a:pPr algn="l">
              <a:buClrTx/>
            </a:pPr>
            <a:r>
              <a:rPr lang="en-US" dirty="0" smtClean="0"/>
              <a:t>Real-world Applications</a:t>
            </a:r>
          </a:p>
          <a:p>
            <a:pPr algn="l">
              <a:buClrTx/>
            </a:pPr>
            <a:r>
              <a:rPr lang="en-US" dirty="0"/>
              <a:t>Nature of </a:t>
            </a:r>
            <a:r>
              <a:rPr lang="en-US" dirty="0" smtClean="0"/>
              <a:t>Science</a:t>
            </a:r>
          </a:p>
          <a:p>
            <a:pPr algn="l">
              <a:buClrTx/>
            </a:pPr>
            <a:r>
              <a:rPr lang="en-US" dirty="0" smtClean="0"/>
              <a:t>Teacher Candidate Assessments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pPr>
                <a:defRPr/>
              </a:pPr>
              <a:t>10/20/11 8:54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3561904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5102</TotalTime>
  <Words>985</Words>
  <Application>Microsoft Macintosh PowerPoint</Application>
  <PresentationFormat>On-screen Show (4:3)</PresentationFormat>
  <Paragraphs>196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Physics teacher education: An international conversation</vt:lpstr>
      <vt:lpstr>Physics Teacher Education at ISU</vt:lpstr>
      <vt:lpstr>PTE Plan of Study</vt:lpstr>
      <vt:lpstr>Science Content Courses &amp; Math</vt:lpstr>
      <vt:lpstr>Physics Teaching Methods Courses</vt:lpstr>
      <vt:lpstr>Notable Aspects of PTE Program</vt:lpstr>
      <vt:lpstr>Retention in Teaching Field</vt:lpstr>
      <vt:lpstr>Ongoing Initiatives</vt:lpstr>
      <vt:lpstr>Primary PTE Emphases</vt:lpstr>
      <vt:lpstr>Inquiry-Oriented Instruction</vt:lpstr>
      <vt:lpstr>Levels of Inquiry Method</vt:lpstr>
      <vt:lpstr>Modeling Method of Instruction</vt:lpstr>
      <vt:lpstr>Real-world Applications</vt:lpstr>
      <vt:lpstr>Nature of Science</vt:lpstr>
      <vt:lpstr> Teacher Candidate Assessments</vt:lpstr>
      <vt:lpstr>PTE Majors by Year</vt:lpstr>
      <vt:lpstr>PTE Graduates by Year</vt:lpstr>
      <vt:lpstr>5 ISU Change Principles</vt:lpstr>
      <vt:lpstr>Change Principle 3</vt:lpstr>
      <vt:lpstr>Change Principles 4-5</vt:lpstr>
      <vt:lpstr>Extensive Online Resources</vt:lpstr>
      <vt:lpstr>Additional Resources</vt:lpstr>
      <vt:lpstr>An International Conversation</vt:lpstr>
    </vt:vector>
  </TitlesOfParts>
  <Company>Creative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Walczynski (Admin)</dc:creator>
  <cp:lastModifiedBy>Carl Wenning</cp:lastModifiedBy>
  <cp:revision>148</cp:revision>
  <cp:lastPrinted>2006-10-05T21:29:32Z</cp:lastPrinted>
  <dcterms:created xsi:type="dcterms:W3CDTF">2011-10-21T01:54:05Z</dcterms:created>
  <dcterms:modified xsi:type="dcterms:W3CDTF">2011-10-21T01:54:35Z</dcterms:modified>
</cp:coreProperties>
</file>